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8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730EF-06EC-334F-86D1-38E85CC3085D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999AF-434A-B543-B8FD-AE8F11C0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7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8" y="2032247"/>
            <a:ext cx="4190233" cy="279348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021" y="796628"/>
            <a:ext cx="3158834" cy="526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4843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9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1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7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58" y="365125"/>
            <a:ext cx="1428750" cy="14921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1" y="365125"/>
            <a:ext cx="6229349" cy="1492104"/>
          </a:xfrm>
          <a:solidFill>
            <a:schemeClr val="tx1"/>
          </a:solidFill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b="0" i="0" smtClean="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57" y="2216005"/>
            <a:ext cx="8011392" cy="4140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6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063" y="403225"/>
            <a:ext cx="35718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4804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3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3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3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October 4,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6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59" y="365125"/>
            <a:ext cx="8011391" cy="1492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iDisclose</a:t>
            </a:r>
            <a:r>
              <a:rPr lang="en-US" dirty="0"/>
              <a:t> </a:t>
            </a:r>
            <a:r>
              <a:rPr lang="en-US" dirty="0" err="1"/>
              <a:t>Lawbot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58" y="2036618"/>
            <a:ext cx="8011392" cy="414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October 4,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4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SEC’S Regulation </a:t>
            </a:r>
            <a:r>
              <a:rPr lang="en-US" sz="4800" dirty="0" err="1"/>
              <a:t>crowdfunding</a:t>
            </a:r>
            <a:r>
              <a:rPr lang="en-US" sz="4800" dirty="0"/>
              <a:t>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Overview of </a:t>
            </a:r>
            <a:r>
              <a:rPr lang="en-US" sz="2800"/>
              <a:t>the Final </a:t>
            </a:r>
            <a:r>
              <a:rPr lang="en-US" sz="2800" dirty="0"/>
              <a:t>R</a:t>
            </a:r>
            <a:r>
              <a:rPr lang="en-US" sz="2800"/>
              <a:t>egulations</a:t>
            </a:r>
            <a:endParaRPr lang="en-US" sz="2800" dirty="0"/>
          </a:p>
        </p:txBody>
      </p:sp>
      <p:pic>
        <p:nvPicPr>
          <p:cNvPr id="1026" name="Picture 2" descr="lawb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183968"/>
            <a:ext cx="2857500" cy="357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8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Resales</a:t>
            </a:r>
            <a:r>
              <a:rPr lang="en-US" dirty="0"/>
              <a:t> – restricted for one year except:</a:t>
            </a:r>
          </a:p>
          <a:p>
            <a:pPr lvl="1"/>
            <a:r>
              <a:rPr lang="en-US" dirty="0"/>
              <a:t>To the issuer</a:t>
            </a:r>
          </a:p>
          <a:p>
            <a:pPr lvl="1"/>
            <a:r>
              <a:rPr lang="en-US" dirty="0"/>
              <a:t>To an accredited investor</a:t>
            </a:r>
          </a:p>
          <a:p>
            <a:pPr lvl="1"/>
            <a:r>
              <a:rPr lang="en-US" dirty="0"/>
              <a:t>As part of a registered offering</a:t>
            </a:r>
          </a:p>
          <a:p>
            <a:pPr lvl="1"/>
            <a:r>
              <a:rPr lang="en-US" dirty="0"/>
              <a:t>To a member of the family in connection with death, divorce or similar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271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Must be registered broker-dealer or </a:t>
            </a:r>
            <a:r>
              <a:rPr lang="en-US" dirty="0" err="1"/>
              <a:t>crowdfunding</a:t>
            </a:r>
            <a:r>
              <a:rPr lang="en-US" dirty="0"/>
              <a:t> platform</a:t>
            </a:r>
          </a:p>
          <a:p>
            <a:r>
              <a:rPr lang="en-US" dirty="0"/>
              <a:t>Must register with FINRA</a:t>
            </a:r>
          </a:p>
          <a:p>
            <a:r>
              <a:rPr lang="en-US" dirty="0"/>
              <a:t>Must provide communication channel between investors and issuer and amongst investors</a:t>
            </a:r>
          </a:p>
          <a:p>
            <a:r>
              <a:rPr lang="en-US" dirty="0"/>
              <a:t>Must provide educational materials for potential investors</a:t>
            </a:r>
          </a:p>
          <a:p>
            <a:r>
              <a:rPr lang="en-US" dirty="0"/>
              <a:t>Must get affirmative acknowledgements that issuers understand risks</a:t>
            </a:r>
          </a:p>
          <a:p>
            <a:r>
              <a:rPr lang="en-US" dirty="0"/>
              <a:t>May curate prospective issuers</a:t>
            </a:r>
          </a:p>
          <a:p>
            <a:r>
              <a:rPr lang="en-US" dirty="0"/>
              <a:t>Must have a reasonable basis to believe that an issuer is compliant with </a:t>
            </a:r>
            <a:r>
              <a:rPr lang="en-US" dirty="0" err="1"/>
              <a:t>Reg</a:t>
            </a:r>
            <a:r>
              <a:rPr lang="en-US" dirty="0"/>
              <a:t> CF</a:t>
            </a:r>
          </a:p>
          <a:p>
            <a:r>
              <a:rPr lang="en-US" dirty="0"/>
              <a:t>May receive cash and/or equity compensation from issuers for services provided</a:t>
            </a:r>
          </a:p>
        </p:txBody>
      </p:sp>
    </p:spTree>
    <p:extLst>
      <p:ext uri="{BB962C8B-B14F-4D97-AF65-F5344CB8AC3E}">
        <p14:creationId xmlns:p14="http://schemas.microsoft.com/office/powerpoint/2010/main" val="3603414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provide notices to investors</a:t>
            </a:r>
          </a:p>
          <a:p>
            <a:r>
              <a:rPr lang="en-US" dirty="0"/>
              <a:t>Must give investors right to cancel transaction up to 48 hours prior to the offering deadline</a:t>
            </a:r>
          </a:p>
          <a:p>
            <a:r>
              <a:rPr lang="en-US" dirty="0"/>
              <a:t>Can compensate third parties for advertising as long as they do not receive any PII and </a:t>
            </a:r>
          </a:p>
          <a:p>
            <a:r>
              <a:rPr lang="en-US" dirty="0"/>
              <a:t>“Issuer” liability based on facts and circumstances</a:t>
            </a:r>
          </a:p>
          <a:p>
            <a:r>
              <a:rPr lang="en-US" dirty="0"/>
              <a:t>Broker-dealers and funding portals can fee split</a:t>
            </a:r>
          </a:p>
        </p:txBody>
      </p:sp>
    </p:spTree>
    <p:extLst>
      <p:ext uri="{BB962C8B-B14F-4D97-AF65-F5344CB8AC3E}">
        <p14:creationId xmlns:p14="http://schemas.microsoft.com/office/powerpoint/2010/main" val="533896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Intermediaries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Portals</a:t>
            </a:r>
          </a:p>
          <a:p>
            <a:pPr lvl="1"/>
            <a:r>
              <a:rPr lang="en-US" dirty="0"/>
              <a:t>Register with SEC and FINRA</a:t>
            </a:r>
          </a:p>
          <a:p>
            <a:pPr lvl="1"/>
            <a:r>
              <a:rPr lang="en-US" dirty="0"/>
              <a:t>Cannot custody funds</a:t>
            </a:r>
          </a:p>
          <a:p>
            <a:pPr lvl="1"/>
            <a:r>
              <a:rPr lang="en-US" dirty="0"/>
              <a:t>Must engage qualified third-party to custody funds and conduct transaction</a:t>
            </a:r>
          </a:p>
          <a:p>
            <a:pPr lvl="1"/>
            <a:r>
              <a:rPr lang="en-US" dirty="0"/>
              <a:t>Cannot provide investment advice – recommend one issuer over another</a:t>
            </a:r>
          </a:p>
          <a:p>
            <a:pPr lvl="1"/>
            <a:r>
              <a:rPr lang="en-US" dirty="0"/>
              <a:t>Can provide objective search criteria and highlights of issuers</a:t>
            </a:r>
          </a:p>
          <a:p>
            <a:pPr lvl="1"/>
            <a:r>
              <a:rPr lang="en-US" dirty="0"/>
              <a:t>Can advise issuers on deal structure and documentation </a:t>
            </a:r>
          </a:p>
          <a:p>
            <a:pPr lvl="1"/>
            <a:r>
              <a:rPr lang="en-US" dirty="0"/>
              <a:t>May be foreign entity</a:t>
            </a:r>
          </a:p>
          <a:p>
            <a:pPr lvl="1"/>
            <a:r>
              <a:rPr lang="en-US" dirty="0"/>
              <a:t>No fidelity bond, AML, KYC or BSA requirements</a:t>
            </a:r>
          </a:p>
          <a:p>
            <a:pPr lvl="1"/>
            <a:r>
              <a:rPr lang="en-US" dirty="0"/>
              <a:t>Must adhere to same privacy rules as broker-dealers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114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will use this exemption, if anyone?</a:t>
            </a:r>
          </a:p>
          <a:p>
            <a:r>
              <a:rPr lang="en-US" dirty="0"/>
              <a:t>Will </a:t>
            </a:r>
            <a:r>
              <a:rPr lang="en-US" dirty="0" err="1"/>
              <a:t>Reg</a:t>
            </a:r>
            <a:r>
              <a:rPr lang="en-US" dirty="0"/>
              <a:t> CF issuers be able to get future financing?</a:t>
            </a:r>
          </a:p>
          <a:p>
            <a:r>
              <a:rPr lang="en-US" dirty="0"/>
              <a:t>Can concurrent offerings be conducted?</a:t>
            </a:r>
          </a:p>
          <a:p>
            <a:r>
              <a:rPr lang="en-US" dirty="0"/>
              <a:t>What are the legal costs?</a:t>
            </a:r>
          </a:p>
          <a:p>
            <a:r>
              <a:rPr lang="en-US" dirty="0"/>
              <a:t>What are the accounting costs?</a:t>
            </a:r>
          </a:p>
          <a:p>
            <a:r>
              <a:rPr lang="en-US" dirty="0"/>
              <a:t>Is it practical to be a funding portal?</a:t>
            </a:r>
          </a:p>
          <a:p>
            <a:r>
              <a:rPr lang="en-US" dirty="0"/>
              <a:t>How much volume is possible?</a:t>
            </a:r>
          </a:p>
          <a:p>
            <a:r>
              <a:rPr lang="en-US" dirty="0"/>
              <a:t>Who will invest in these deals?</a:t>
            </a:r>
          </a:p>
          <a:p>
            <a:r>
              <a:rPr lang="en-US" dirty="0"/>
              <a:t>What about fraud? Failure?</a:t>
            </a:r>
          </a:p>
        </p:txBody>
      </p:sp>
    </p:spTree>
    <p:extLst>
      <p:ext uri="{BB962C8B-B14F-4D97-AF65-F5344CB8AC3E}">
        <p14:creationId xmlns:p14="http://schemas.microsoft.com/office/powerpoint/2010/main" val="140177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Title III </a:t>
            </a:r>
            <a:r>
              <a:rPr lang="en-US" dirty="0" err="1"/>
              <a:t>Crowdfunding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200" dirty="0"/>
          </a:p>
          <a:p>
            <a:r>
              <a:rPr lang="en-US" sz="2200" dirty="0"/>
              <a:t>Specifically investment crowdfunding</a:t>
            </a:r>
          </a:p>
          <a:p>
            <a:r>
              <a:rPr lang="en-US" sz="2200" dirty="0"/>
              <a:t>New exemption 4(a)(6) of the Securities Act of 1933</a:t>
            </a:r>
          </a:p>
          <a:p>
            <a:r>
              <a:rPr lang="en-US" sz="2200" dirty="0"/>
              <a:t>Use of online intermediary</a:t>
            </a:r>
          </a:p>
          <a:p>
            <a:r>
              <a:rPr lang="en-US" sz="2200" dirty="0"/>
              <a:t>Issuers, investors and intermediaries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5816" y="4768660"/>
            <a:ext cx="1803110" cy="17063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987679" y="4730157"/>
            <a:ext cx="1803110" cy="17063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3699812" y="4642902"/>
            <a:ext cx="2171488" cy="179357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-Right Arrow 8"/>
          <p:cNvSpPr/>
          <p:nvPr/>
        </p:nvSpPr>
        <p:spPr>
          <a:xfrm>
            <a:off x="2455040" y="5460358"/>
            <a:ext cx="1425039" cy="630175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5568785" y="5423655"/>
            <a:ext cx="1425039" cy="630175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27862" y="5970253"/>
            <a:ext cx="148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Investor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72844" y="6027266"/>
            <a:ext cx="1563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Intermediary*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55063" y="5996225"/>
            <a:ext cx="148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Issuer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3248" y="5244439"/>
            <a:ext cx="8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$$$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95046" y="5244439"/>
            <a:ext cx="87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$$$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01691" y="6053830"/>
            <a:ext cx="1114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Securities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97546" y="6012756"/>
            <a:ext cx="1114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Securities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3957" y="6454891"/>
            <a:ext cx="672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sz="1400" dirty="0"/>
              <a:t>certain intermediaries may not custody funds or securities</a:t>
            </a:r>
          </a:p>
        </p:txBody>
      </p:sp>
    </p:spTree>
    <p:extLst>
      <p:ext uri="{BB962C8B-B14F-4D97-AF65-F5344CB8AC3E}">
        <p14:creationId xmlns:p14="http://schemas.microsoft.com/office/powerpoint/2010/main" val="313008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to raising $1M in a rolling 12-month period</a:t>
            </a:r>
          </a:p>
          <a:p>
            <a:r>
              <a:rPr lang="en-US" dirty="0"/>
              <a:t>Will not be integrated with other offerings</a:t>
            </a:r>
          </a:p>
          <a:p>
            <a:r>
              <a:rPr lang="en-US" dirty="0"/>
              <a:t>Must use one online intermediary</a:t>
            </a:r>
          </a:p>
          <a:p>
            <a:r>
              <a:rPr lang="en-US" dirty="0"/>
              <a:t>Must be US entity</a:t>
            </a:r>
          </a:p>
          <a:p>
            <a:r>
              <a:rPr lang="en-US" dirty="0"/>
              <a:t>Cannot be Investment Company or company relying on an exemption from the ‘40 Act</a:t>
            </a:r>
          </a:p>
          <a:p>
            <a:pPr lvl="1"/>
            <a:r>
              <a:rPr lang="en-US" dirty="0"/>
              <a:t>Cannot use SPV 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8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a business plan</a:t>
            </a:r>
          </a:p>
          <a:p>
            <a:r>
              <a:rPr lang="en-US" dirty="0"/>
              <a:t>Cannot intend to merge with an unidentified company</a:t>
            </a:r>
          </a:p>
          <a:p>
            <a:r>
              <a:rPr lang="en-US" dirty="0"/>
              <a:t>Cannot be public reporting company</a:t>
            </a:r>
          </a:p>
          <a:p>
            <a:r>
              <a:rPr lang="en-US" dirty="0"/>
              <a:t>If conducted an offering pursuant to Regulation CF in the past must be compliant with ongoing reporting requirements</a:t>
            </a:r>
          </a:p>
          <a:p>
            <a:r>
              <a:rPr lang="en-US" dirty="0"/>
              <a:t>Cannot be a Bad Actor</a:t>
            </a:r>
          </a:p>
          <a:p>
            <a:r>
              <a:rPr lang="en-US" dirty="0"/>
              <a:t>12(g) caps don’t apply as long as issuer is compliant with Regulation CF, does not have more than $25M net assets and has engaged a transfer agent</a:t>
            </a:r>
          </a:p>
        </p:txBody>
      </p:sp>
    </p:spTree>
    <p:extLst>
      <p:ext uri="{BB962C8B-B14F-4D97-AF65-F5344CB8AC3E}">
        <p14:creationId xmlns:p14="http://schemas.microsoft.com/office/powerpoint/2010/main" val="575742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Disclosure Requirements – Form C</a:t>
            </a:r>
          </a:p>
          <a:p>
            <a:pPr lvl="1"/>
            <a:r>
              <a:rPr lang="en-US" dirty="0"/>
              <a:t>Name, legal status, address, website</a:t>
            </a:r>
          </a:p>
          <a:p>
            <a:pPr lvl="1"/>
            <a:r>
              <a:rPr lang="en-US" dirty="0"/>
              <a:t>Directors, officers, background, offices held</a:t>
            </a:r>
          </a:p>
          <a:p>
            <a:pPr lvl="1"/>
            <a:r>
              <a:rPr lang="en-US" dirty="0"/>
              <a:t>Identity of 20% beneficial holders of voting securities</a:t>
            </a:r>
          </a:p>
          <a:p>
            <a:pPr lvl="1"/>
            <a:r>
              <a:rPr lang="en-US" dirty="0"/>
              <a:t>Description of the business</a:t>
            </a:r>
          </a:p>
          <a:p>
            <a:pPr lvl="1"/>
            <a:r>
              <a:rPr lang="en-US" dirty="0"/>
              <a:t>Financial condition</a:t>
            </a:r>
          </a:p>
          <a:p>
            <a:pPr lvl="1"/>
            <a:r>
              <a:rPr lang="en-US" dirty="0"/>
              <a:t>Target offering amount, maximum amount, deadline</a:t>
            </a:r>
          </a:p>
          <a:p>
            <a:pPr lvl="1"/>
            <a:r>
              <a:rPr lang="en-US" dirty="0"/>
              <a:t>Description of the securities including prices and how determined </a:t>
            </a:r>
          </a:p>
          <a:p>
            <a:pPr lvl="1"/>
            <a:r>
              <a:rPr lang="en-US" dirty="0"/>
              <a:t>Use of proceeds</a:t>
            </a:r>
          </a:p>
          <a:p>
            <a:pPr lvl="1"/>
            <a:r>
              <a:rPr lang="en-US" dirty="0"/>
              <a:t>Risk factors</a:t>
            </a:r>
          </a:p>
          <a:p>
            <a:pPr lvl="1"/>
            <a:r>
              <a:rPr lang="en-US" dirty="0"/>
              <a:t>Ownership, capitalization, indebtedness</a:t>
            </a:r>
          </a:p>
          <a:p>
            <a:pPr lvl="1"/>
            <a:r>
              <a:rPr lang="en-US" dirty="0"/>
              <a:t>Offering mechanics</a:t>
            </a:r>
          </a:p>
          <a:p>
            <a:pPr lvl="1"/>
            <a:r>
              <a:rPr lang="en-US" dirty="0"/>
              <a:t>Related party transactions</a:t>
            </a:r>
          </a:p>
        </p:txBody>
      </p:sp>
    </p:spTree>
    <p:extLst>
      <p:ext uri="{BB962C8B-B14F-4D97-AF65-F5344CB8AC3E}">
        <p14:creationId xmlns:p14="http://schemas.microsoft.com/office/powerpoint/2010/main" val="502860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Disclosure Requirements – Financial Information</a:t>
            </a:r>
          </a:p>
          <a:p>
            <a:pPr lvl="1"/>
            <a:r>
              <a:rPr lang="en-US" dirty="0"/>
              <a:t>Up to $100,000</a:t>
            </a:r>
          </a:p>
          <a:p>
            <a:pPr lvl="2"/>
            <a:r>
              <a:rPr lang="en-US" dirty="0"/>
              <a:t>GAAP financials for past two years or time in existence certified by CEO</a:t>
            </a:r>
          </a:p>
          <a:p>
            <a:pPr lvl="2"/>
            <a:r>
              <a:rPr lang="en-US" dirty="0"/>
              <a:t>Information from tax return filed for the most recently completed fiscal year</a:t>
            </a:r>
          </a:p>
          <a:p>
            <a:pPr lvl="1"/>
            <a:r>
              <a:rPr lang="en-US" dirty="0"/>
              <a:t>Over $100,000 up to $500,000</a:t>
            </a:r>
          </a:p>
          <a:p>
            <a:pPr lvl="2"/>
            <a:r>
              <a:rPr lang="en-US" dirty="0"/>
              <a:t>GAAP financials for past two years or time in existence certified by CEO and reviewed by public accounting firm</a:t>
            </a:r>
          </a:p>
          <a:p>
            <a:pPr lvl="1"/>
            <a:r>
              <a:rPr lang="en-US" dirty="0"/>
              <a:t>Over $500,000 up to $1,000,000</a:t>
            </a:r>
          </a:p>
          <a:p>
            <a:pPr lvl="2"/>
            <a:r>
              <a:rPr lang="en-US" dirty="0"/>
              <a:t>GAAP financials for past two years or time in existence certified by CEO and audited by public accounting firm</a:t>
            </a:r>
          </a:p>
          <a:p>
            <a:pPr lvl="2"/>
            <a:r>
              <a:rPr lang="en-US" dirty="0"/>
              <a:t>One time exemption for first time </a:t>
            </a:r>
            <a:r>
              <a:rPr lang="en-US" dirty="0" err="1"/>
              <a:t>crowdfunding</a:t>
            </a:r>
            <a:r>
              <a:rPr lang="en-US" dirty="0"/>
              <a:t> companies can provide reviewed financial statements rather than audited</a:t>
            </a:r>
          </a:p>
          <a:p>
            <a:pPr lvl="1"/>
            <a:r>
              <a:rPr lang="en-US" dirty="0"/>
              <a:t>Formal consent from accountant/auditor not required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445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Disclosure Requirements – Ongoing Reporting</a:t>
            </a:r>
          </a:p>
          <a:p>
            <a:pPr lvl="1"/>
            <a:r>
              <a:rPr lang="en-US" dirty="0"/>
              <a:t>Progress reports on the offering</a:t>
            </a:r>
          </a:p>
          <a:p>
            <a:pPr lvl="2"/>
            <a:r>
              <a:rPr lang="en-US" dirty="0"/>
              <a:t>Can rely on intermediary to provide progress reports to investors</a:t>
            </a:r>
          </a:p>
          <a:p>
            <a:pPr lvl="2"/>
            <a:r>
              <a:rPr lang="en-US" dirty="0"/>
              <a:t>Must file Form C-U at close of offering</a:t>
            </a:r>
          </a:p>
          <a:p>
            <a:pPr lvl="1"/>
            <a:r>
              <a:rPr lang="en-US" dirty="0"/>
              <a:t>File annual disclosure on Form C-AR</a:t>
            </a:r>
          </a:p>
          <a:p>
            <a:pPr lvl="2"/>
            <a:r>
              <a:rPr lang="en-US" dirty="0"/>
              <a:t>Use Form C as the base and update disclosure</a:t>
            </a:r>
          </a:p>
          <a:p>
            <a:pPr lvl="2"/>
            <a:r>
              <a:rPr lang="en-US" dirty="0"/>
              <a:t>Delete information about the offering</a:t>
            </a:r>
          </a:p>
          <a:p>
            <a:pPr lvl="2"/>
            <a:r>
              <a:rPr lang="en-US" dirty="0"/>
              <a:t>Does not require audited or reviewed financial statements </a:t>
            </a:r>
          </a:p>
          <a:p>
            <a:pPr lvl="2"/>
            <a:r>
              <a:rPr lang="en-US" dirty="0"/>
              <a:t>Must file until:</a:t>
            </a:r>
          </a:p>
          <a:p>
            <a:pPr lvl="3"/>
            <a:r>
              <a:rPr lang="en-US" dirty="0"/>
              <a:t>Issuer becomes public filer</a:t>
            </a:r>
          </a:p>
          <a:p>
            <a:pPr lvl="3"/>
            <a:r>
              <a:rPr lang="en-US" dirty="0"/>
              <a:t>Issuer has filed at least one Form C-AR and has fewer than 300 holders of record</a:t>
            </a:r>
          </a:p>
          <a:p>
            <a:pPr lvl="3"/>
            <a:r>
              <a:rPr lang="en-US" dirty="0"/>
              <a:t>Issuer has filed at least three Forms C-AR and has assets of $10M or less</a:t>
            </a:r>
          </a:p>
          <a:p>
            <a:pPr lvl="3"/>
            <a:r>
              <a:rPr lang="en-US" dirty="0"/>
              <a:t>All </a:t>
            </a:r>
            <a:r>
              <a:rPr lang="en-US" dirty="0" err="1"/>
              <a:t>Reg</a:t>
            </a:r>
            <a:r>
              <a:rPr lang="en-US" dirty="0"/>
              <a:t> CF securities are purchased, repurchased or redeemed</a:t>
            </a:r>
          </a:p>
          <a:p>
            <a:pPr lvl="3"/>
            <a:r>
              <a:rPr lang="en-US" dirty="0"/>
              <a:t>Issuer liquidates or dissolves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78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 Limitations</a:t>
            </a:r>
          </a:p>
          <a:p>
            <a:pPr lvl="1"/>
            <a:r>
              <a:rPr lang="en-US" dirty="0"/>
              <a:t>Statement that offering is being conducted, name of and link to intermediary </a:t>
            </a:r>
          </a:p>
          <a:p>
            <a:pPr lvl="1"/>
            <a:r>
              <a:rPr lang="en-US" dirty="0"/>
              <a:t>Terms of the offering</a:t>
            </a:r>
          </a:p>
          <a:p>
            <a:pPr lvl="1"/>
            <a:r>
              <a:rPr lang="en-US" dirty="0"/>
              <a:t>Factual information about the issuer including a brief description of the business</a:t>
            </a:r>
          </a:p>
          <a:p>
            <a:pPr lvl="1"/>
            <a:r>
              <a:rPr lang="en-US" dirty="0"/>
              <a:t>Similar to tombstone ads under Rule 134</a:t>
            </a:r>
          </a:p>
          <a:p>
            <a:pPr lvl="1"/>
            <a:r>
              <a:rPr lang="en-US" dirty="0"/>
              <a:t>Medium agnostic</a:t>
            </a:r>
          </a:p>
          <a:p>
            <a:pPr lvl="1"/>
            <a:r>
              <a:rPr lang="en-US" dirty="0"/>
              <a:t>Can pay for advertising but cannot be transaction based or receive PII </a:t>
            </a:r>
          </a:p>
          <a:p>
            <a:pPr lvl="1"/>
            <a:r>
              <a:rPr lang="en-US" dirty="0"/>
              <a:t>All compensation to promoters must be disclosed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95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accreditation restrictions</a:t>
            </a:r>
          </a:p>
          <a:p>
            <a:r>
              <a:rPr lang="en-US" dirty="0"/>
              <a:t>Investment Limitations</a:t>
            </a:r>
          </a:p>
          <a:p>
            <a:pPr lvl="1"/>
            <a:r>
              <a:rPr lang="en-US" dirty="0"/>
              <a:t>If net worth or annual income is less than $100,000, can invest the greater of $2,000 or 5% of such net worth or income annually</a:t>
            </a:r>
          </a:p>
          <a:p>
            <a:pPr lvl="1"/>
            <a:r>
              <a:rPr lang="en-US" dirty="0"/>
              <a:t>If net worth and annual income is $100,000 or greater, can invest 10% of net worth or annual income (whichever is lesser) up $100,000 annually</a:t>
            </a:r>
          </a:p>
          <a:p>
            <a:pPr lvl="1"/>
            <a:r>
              <a:rPr lang="en-US" dirty="0"/>
              <a:t>Can combine with spouse</a:t>
            </a:r>
          </a:p>
          <a:p>
            <a:r>
              <a:rPr lang="en-US" dirty="0"/>
              <a:t>Issuers and intermediaries can rely on investor attestations of net worth, annual income and annual investment amounts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63088"/>
      </p:ext>
    </p:extLst>
  </p:cSld>
  <p:clrMapOvr>
    <a:masterClrMapping/>
  </p:clrMapOvr>
</p:sld>
</file>

<file path=ppt/theme/theme1.xml><?xml version="1.0" encoding="utf-8"?>
<a:theme xmlns:a="http://schemas.openxmlformats.org/drawingml/2006/main" name="IDisclose Theme1">
  <a:themeElements>
    <a:clrScheme name="LawBot">
      <a:dk1>
        <a:srgbClr val="473B67"/>
      </a:dk1>
      <a:lt1>
        <a:sysClr val="window" lastClr="FFFFFF"/>
      </a:lt1>
      <a:dk2>
        <a:srgbClr val="24201C"/>
      </a:dk2>
      <a:lt2>
        <a:srgbClr val="E9E4D6"/>
      </a:lt2>
      <a:accent1>
        <a:srgbClr val="9C95AF"/>
      </a:accent1>
      <a:accent2>
        <a:srgbClr val="88CACA"/>
      </a:accent2>
      <a:accent3>
        <a:srgbClr val="C1E4E4"/>
      </a:accent3>
      <a:accent4>
        <a:srgbClr val="96AD1E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Disclose Theme1" id="{11529043-B0FD-4A5A-95B2-68322D478640}" vid="{21661829-369A-4A67-B679-6CB7C9B9C8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IDisclose Theme1</Template>
  <TotalTime>4282</TotalTime>
  <Words>915</Words>
  <Application>Microsoft Office PowerPoint</Application>
  <PresentationFormat>On-screen Show (4:3)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IDisclose Theme1</vt:lpstr>
      <vt:lpstr>SEC’S Regulation crowdfunding:</vt:lpstr>
      <vt:lpstr>What is Title III Crowdfunding?</vt:lpstr>
      <vt:lpstr>Issuers</vt:lpstr>
      <vt:lpstr>Issuers</vt:lpstr>
      <vt:lpstr>Issuers</vt:lpstr>
      <vt:lpstr>Issuers</vt:lpstr>
      <vt:lpstr>Issuers</vt:lpstr>
      <vt:lpstr>Issuers</vt:lpstr>
      <vt:lpstr>Investors</vt:lpstr>
      <vt:lpstr>Investors</vt:lpstr>
      <vt:lpstr>Intermediaries</vt:lpstr>
      <vt:lpstr>Intermediaries</vt:lpstr>
      <vt:lpstr>Intermediaries</vt:lpstr>
      <vt:lpstr>Practical Considerations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III crowdfunding: Regulation CF</dc:title>
  <dc:creator>Georgia Quinn</dc:creator>
  <cp:lastModifiedBy>Jack A. Donenfeld</cp:lastModifiedBy>
  <cp:revision>24</cp:revision>
  <cp:lastPrinted>2015-11-18T18:45:42Z</cp:lastPrinted>
  <dcterms:created xsi:type="dcterms:W3CDTF">2015-11-18T16:54:41Z</dcterms:created>
  <dcterms:modified xsi:type="dcterms:W3CDTF">2017-10-04T22:14:25Z</dcterms:modified>
</cp:coreProperties>
</file>